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27.jp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36.png"/><Relationship Id="rId5" Type="http://schemas.openxmlformats.org/officeDocument/2006/relationships/image" Target="../media/image19.jpg"/><Relationship Id="rId6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4.jp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Monitorización de señales biomédicas en sistemas Android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75200" y="34832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Mario Michiels Toquero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Cristian Pinto Lozano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Solución utilizada: PRU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999" y="1017725"/>
            <a:ext cx="5882925" cy="43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4788000" y="1285875"/>
            <a:ext cx="921900" cy="6126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Shape 138"/>
          <p:cNvCxnSpPr>
            <a:endCxn id="136" idx="3"/>
          </p:cNvCxnSpPr>
          <p:nvPr/>
        </p:nvCxnSpPr>
        <p:spPr>
          <a:xfrm>
            <a:off x="5695725" y="1868300"/>
            <a:ext cx="1921200" cy="1315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9" name="Shape 139"/>
          <p:cNvCxnSpPr/>
          <p:nvPr/>
        </p:nvCxnSpPr>
        <p:spPr>
          <a:xfrm flipH="1">
            <a:off x="773250" y="1898475"/>
            <a:ext cx="1533600" cy="1005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0" name="Shape 140"/>
          <p:cNvSpPr txBox="1"/>
          <p:nvPr>
            <p:ph idx="1" type="body"/>
          </p:nvPr>
        </p:nvSpPr>
        <p:spPr>
          <a:xfrm>
            <a:off x="39550" y="2835850"/>
            <a:ext cx="1633800" cy="45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CPU principal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598650" y="3183500"/>
            <a:ext cx="2856300" cy="45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Microprocesador independiente (sin S.O.)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Pérdida de muestras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5250" y="3909099"/>
            <a:ext cx="828600" cy="8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Programación en PRU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Adquisición de muestras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748" y="1093375"/>
            <a:ext cx="5700524" cy="38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0775" y="2880374"/>
            <a:ext cx="828599" cy="8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750" y="1769325"/>
            <a:ext cx="582150" cy="8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idx="1" type="body"/>
          </p:nvPr>
        </p:nvSpPr>
        <p:spPr>
          <a:xfrm>
            <a:off x="6536700" y="308047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s" sz="2200"/>
              <a:t>Control más fino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Programación en PRU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Adquisición de muestras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1774050" y="11868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000"/>
              <a:t>C vs Ensamblador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775" y="1698775"/>
            <a:ext cx="3979325" cy="335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idx="1" type="body"/>
          </p:nvPr>
        </p:nvSpPr>
        <p:spPr>
          <a:xfrm>
            <a:off x="114100" y="3659025"/>
            <a:ext cx="3209100" cy="51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s" sz="2000">
                <a:solidFill>
                  <a:srgbClr val="000000"/>
                </a:solidFill>
              </a:rPr>
              <a:t>Cada instrucción 4 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Configuración hardware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Adquisición de muestras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00" y="1192825"/>
            <a:ext cx="8867601" cy="37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Configuración hardware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Adquisición de muestras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50" y="1132875"/>
            <a:ext cx="6197507" cy="39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idx="1" type="body"/>
          </p:nvPr>
        </p:nvSpPr>
        <p:spPr>
          <a:xfrm>
            <a:off x="76325" y="1304850"/>
            <a:ext cx="1413900" cy="98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Saleae (Debug)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7664100" y="4383975"/>
            <a:ext cx="1057200" cy="5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BBB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7620650" y="2320650"/>
            <a:ext cx="1660200" cy="5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ADS 1198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Ecosistema software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Adquisición de muestras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5" y="1524425"/>
            <a:ext cx="18002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100" y="1097662"/>
            <a:ext cx="1896319" cy="126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 rot="-1987">
            <a:off x="7648549" y="2655153"/>
            <a:ext cx="519000" cy="148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5597250" y="4135500"/>
            <a:ext cx="37056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Exportación de muestras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258525" y="2154125"/>
            <a:ext cx="983400" cy="41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PRU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5630325" y="2754025"/>
            <a:ext cx="1213500" cy="57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Data mem PRU</a:t>
            </a:r>
          </a:p>
        </p:txBody>
      </p:sp>
      <p:cxnSp>
        <p:nvCxnSpPr>
          <p:cNvPr id="192" name="Shape 192"/>
          <p:cNvCxnSpPr>
            <a:stCxn id="190" idx="3"/>
            <a:endCxn id="191" idx="1"/>
          </p:cNvCxnSpPr>
          <p:nvPr/>
        </p:nvCxnSpPr>
        <p:spPr>
          <a:xfrm>
            <a:off x="5241925" y="2360825"/>
            <a:ext cx="388500" cy="6795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93" name="Shape 193"/>
          <p:cNvSpPr txBox="1"/>
          <p:nvPr/>
        </p:nvSpPr>
        <p:spPr>
          <a:xfrm>
            <a:off x="7159825" y="2154125"/>
            <a:ext cx="1381200" cy="35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CPU principal</a:t>
            </a:r>
          </a:p>
        </p:txBody>
      </p:sp>
      <p:cxnSp>
        <p:nvCxnSpPr>
          <p:cNvPr id="194" name="Shape 194"/>
          <p:cNvCxnSpPr>
            <a:stCxn id="191" idx="3"/>
            <a:endCxn id="193" idx="1"/>
          </p:cNvCxnSpPr>
          <p:nvPr/>
        </p:nvCxnSpPr>
        <p:spPr>
          <a:xfrm flipH="1" rot="10800000">
            <a:off x="6843825" y="2331775"/>
            <a:ext cx="315900" cy="708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0875" y="1584474"/>
            <a:ext cx="2337375" cy="107051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idx="1" type="body"/>
          </p:nvPr>
        </p:nvSpPr>
        <p:spPr>
          <a:xfrm>
            <a:off x="3741475" y="2655000"/>
            <a:ext cx="20262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(Ensamblador)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7639850" y="1740725"/>
            <a:ext cx="20262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(C)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94950" y="4548900"/>
            <a:ext cx="20262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(Python)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Exportación de muestras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87" y="2627550"/>
            <a:ext cx="3721474" cy="92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idx="1" type="body"/>
          </p:nvPr>
        </p:nvSpPr>
        <p:spPr>
          <a:xfrm>
            <a:off x="930975" y="2258962"/>
            <a:ext cx="30702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Programa en Python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465325" y="536600"/>
            <a:ext cx="3221100" cy="51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>
                <a:solidFill>
                  <a:srgbClr val="000000"/>
                </a:solidFill>
              </a:rPr>
              <a:t>CPU principal</a:t>
            </a:r>
          </a:p>
        </p:txBody>
      </p:sp>
      <p:sp>
        <p:nvSpPr>
          <p:cNvPr id="207" name="Shape 207"/>
          <p:cNvSpPr/>
          <p:nvPr/>
        </p:nvSpPr>
        <p:spPr>
          <a:xfrm>
            <a:off x="2223825" y="3513175"/>
            <a:ext cx="522000" cy="51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 rot="2390370">
            <a:off x="2849393" y="1494860"/>
            <a:ext cx="518856" cy="96292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 rot="-2219347">
            <a:off x="5462515" y="1494943"/>
            <a:ext cx="519061" cy="96276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5478075" y="2395175"/>
            <a:ext cx="2320500" cy="46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Fichero binario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000" y="2987850"/>
            <a:ext cx="1406875" cy="14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425" y="4071900"/>
            <a:ext cx="1611426" cy="10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6575" y="968737"/>
            <a:ext cx="1608665" cy="10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6875" y="2987850"/>
            <a:ext cx="1608665" cy="10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Contributions (Cristian Pinto)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Previous studies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Saleae debugging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LaTeX development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Android App improvements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Communication BBB 		Android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Tests and documentation</a:t>
            </a:r>
          </a:p>
        </p:txBody>
      </p:sp>
      <p:cxnSp>
        <p:nvCxnSpPr>
          <p:cNvPr id="221" name="Shape 221"/>
          <p:cNvCxnSpPr/>
          <p:nvPr/>
        </p:nvCxnSpPr>
        <p:spPr>
          <a:xfrm>
            <a:off x="3756000" y="3112700"/>
            <a:ext cx="696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stealth"/>
            <a:tailEnd len="lg" w="lg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50" y="1245599"/>
            <a:ext cx="8668299" cy="38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>
            <p:ph type="title"/>
          </p:nvPr>
        </p:nvSpPr>
        <p:spPr>
          <a:xfrm>
            <a:off x="311700" y="3921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Transmisión y tratamiento de muestras</a:t>
            </a:r>
          </a:p>
        </p:txBody>
      </p:sp>
      <p:sp>
        <p:nvSpPr>
          <p:cNvPr id="228" name="Shape 228"/>
          <p:cNvSpPr/>
          <p:nvPr/>
        </p:nvSpPr>
        <p:spPr>
          <a:xfrm>
            <a:off x="45025" y="2701175"/>
            <a:ext cx="8787300" cy="23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Transmisión y tratamiento de muestras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573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Lectura y envío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Envío de datos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900400" y="1868325"/>
            <a:ext cx="64827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050" y="1820375"/>
            <a:ext cx="2582949" cy="17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720300" y="2384275"/>
            <a:ext cx="16206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Tubería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(BBB)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6905350" y="2384275"/>
            <a:ext cx="16206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Socket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(Android)</a:t>
            </a:r>
          </a:p>
        </p:txBody>
      </p:sp>
      <p:sp>
        <p:nvSpPr>
          <p:cNvPr id="240" name="Shape 240"/>
          <p:cNvSpPr/>
          <p:nvPr/>
        </p:nvSpPr>
        <p:spPr>
          <a:xfrm>
            <a:off x="2217200" y="2712450"/>
            <a:ext cx="988500" cy="326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5582475" y="2734950"/>
            <a:ext cx="988500" cy="2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/>
              <a:t>Esquema general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2" y="1093925"/>
            <a:ext cx="9072175" cy="39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Aplicación original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Recepción de datos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70125"/>
            <a:ext cx="6669100" cy="375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Recepción desde Android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Recepción de datos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5" y="1879200"/>
            <a:ext cx="2897011" cy="211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149" y="2166825"/>
            <a:ext cx="2277250" cy="15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2802475" y="1575675"/>
            <a:ext cx="323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Comunicación mediante socket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Python escribe, Android lee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Hilo Android ejecutándose indefinidamente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Algunas de las mejoras desarrolladas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Mejoras desarrolladas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877875" y="1238025"/>
            <a:ext cx="70119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Renovación visual de la aplicación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Streaming de ECGs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Orientación a pacientes y doctores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Visualización de ECGs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Monitorización frecuencia cardíaca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Detección precoz de taquicardias y bradicardias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900" y="2477175"/>
            <a:ext cx="2463725" cy="24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Principales pantallas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Mejoras desarrolladas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75" y="1338950"/>
            <a:ext cx="2054325" cy="365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912" y="1338962"/>
            <a:ext cx="2054336" cy="36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737" y="1338944"/>
            <a:ext cx="2054325" cy="365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574" y="1338981"/>
            <a:ext cx="2054325" cy="3652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Identificación complejo QRS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Mejoras desarrolladas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27" y="1242824"/>
            <a:ext cx="4413523" cy="37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202575" y="1474400"/>
            <a:ext cx="39390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Algoritmo original: Patrick S. Hamilton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Adaptado al proyecto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Margen de error mínimo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Almacenamiento de ECGs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Mejoras desarrolladas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824" y="1519399"/>
            <a:ext cx="5782550" cy="32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0" y="1645737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Almacenamiento de ECGs en la nube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Acceso desde cualquier dispositivo a los datos</a:t>
            </a:r>
          </a:p>
        </p:txBody>
      </p:sp>
      <p:sp>
        <p:nvSpPr>
          <p:cNvPr id="292" name="Shape 292"/>
          <p:cNvSpPr/>
          <p:nvPr/>
        </p:nvSpPr>
        <p:spPr>
          <a:xfrm>
            <a:off x="3083850" y="4468200"/>
            <a:ext cx="1148100" cy="34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7130450" y="2696000"/>
            <a:ext cx="916800" cy="34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Desplazamiento por un ECG 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Mejoras desarrolladas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399" y="1430112"/>
            <a:ext cx="6371225" cy="35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0" y="1722025"/>
            <a:ext cx="256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Posibilidad de hacer zoom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Controles táctiles intuitivos y sencillos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Notificación de incidencias 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Mejoras desarrolladas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0" y="1722025"/>
            <a:ext cx="488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Notificaciones personalizadas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s" sz="2400">
                <a:solidFill>
                  <a:schemeClr val="dk2"/>
                </a:solidFill>
              </a:rPr>
              <a:t>Detección de problemas cardíacos de forma precoz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600" y="2185599"/>
            <a:ext cx="3764824" cy="18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Streaming de ECG 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Mejoras desarrolladas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7700"/>
            <a:ext cx="8839198" cy="307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20325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/>
              <a:t>Muchas gracias por su atención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¿Por qué ECG?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260100" y="3545700"/>
            <a:ext cx="769800" cy="48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600"/>
              <a:t>vs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75" y="1517562"/>
            <a:ext cx="38671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900" y="973450"/>
            <a:ext cx="3809300" cy="376706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Utilidad médica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Contributions (Mario Michiels)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Previous studies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Hardware connections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BBB software environment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Server deployment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Server            Android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Tests</a:t>
            </a:r>
          </a:p>
        </p:txBody>
      </p:sp>
      <p:cxnSp>
        <p:nvCxnSpPr>
          <p:cNvPr id="77" name="Shape 77"/>
          <p:cNvCxnSpPr/>
          <p:nvPr/>
        </p:nvCxnSpPr>
        <p:spPr>
          <a:xfrm>
            <a:off x="1943925" y="3123925"/>
            <a:ext cx="696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stealth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75" y="1256849"/>
            <a:ext cx="8668299" cy="38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5340150" y="1172450"/>
            <a:ext cx="3524700" cy="1875900"/>
          </a:xfrm>
          <a:prstGeom prst="ellipse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311700" y="3921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Adquisición de muestras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Adquisición de muestras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573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Problema: pérdida de muestras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268150" y="4258750"/>
            <a:ext cx="8818800" cy="30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000"/>
              <a:t>La CPU se debería conceder inmediatamente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0" y="1254437"/>
            <a:ext cx="9029899" cy="28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Pérdida de muestras</a:t>
            </a:r>
          </a:p>
        </p:txBody>
      </p:sp>
      <p:cxnSp>
        <p:nvCxnSpPr>
          <p:cNvPr id="94" name="Shape 94"/>
          <p:cNvCxnSpPr/>
          <p:nvPr/>
        </p:nvCxnSpPr>
        <p:spPr>
          <a:xfrm>
            <a:off x="3273775" y="2222500"/>
            <a:ext cx="2229600" cy="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stealth"/>
            <a:tailEnd len="lg" w="lg" type="triangle"/>
          </a:ln>
        </p:spPr>
      </p:cxnSp>
      <p:sp>
        <p:nvSpPr>
          <p:cNvPr id="95" name="Shape 95"/>
          <p:cNvSpPr txBox="1"/>
          <p:nvPr>
            <p:ph idx="1" type="body"/>
          </p:nvPr>
        </p:nvSpPr>
        <p:spPr>
          <a:xfrm>
            <a:off x="3792875" y="3407225"/>
            <a:ext cx="351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3000">
                <a:solidFill>
                  <a:srgbClr val="FFFFFF"/>
                </a:solidFill>
              </a:rPr>
              <a:t>Muestra perdida</a:t>
            </a:r>
          </a:p>
        </p:txBody>
      </p:sp>
      <p:cxnSp>
        <p:nvCxnSpPr>
          <p:cNvPr id="96" name="Shape 96"/>
          <p:cNvCxnSpPr/>
          <p:nvPr/>
        </p:nvCxnSpPr>
        <p:spPr>
          <a:xfrm flipH="1" rot="10800000">
            <a:off x="5710000" y="2225200"/>
            <a:ext cx="1474800" cy="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stealth"/>
            <a:tailEnd len="lg" w="lg" type="triangle"/>
          </a:ln>
        </p:spPr>
      </p:cxnSp>
      <p:cxnSp>
        <p:nvCxnSpPr>
          <p:cNvPr id="97" name="Shape 97"/>
          <p:cNvCxnSpPr/>
          <p:nvPr/>
        </p:nvCxnSpPr>
        <p:spPr>
          <a:xfrm flipH="1" rot="10800000">
            <a:off x="5496275" y="2123500"/>
            <a:ext cx="126900" cy="144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" name="Shape 98"/>
          <p:cNvSpPr txBox="1"/>
          <p:nvPr>
            <p:ph idx="1" type="body"/>
          </p:nvPr>
        </p:nvSpPr>
        <p:spPr>
          <a:xfrm>
            <a:off x="3273775" y="1530447"/>
            <a:ext cx="2133600" cy="413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FFFFFF"/>
                </a:solidFill>
              </a:rPr>
              <a:t>Tiempo perdido 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5545550" y="1530447"/>
            <a:ext cx="2133600" cy="413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FFFFFF"/>
                </a:solidFill>
              </a:rPr>
              <a:t>Tiempo perdido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97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Problema: pérdida de tiempo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1914975" y="4561350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000"/>
              <a:t>¿Soluciones?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Pérdida de muestras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25" y="1146325"/>
            <a:ext cx="7969500" cy="354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Shape 108"/>
          <p:cNvCxnSpPr/>
          <p:nvPr/>
        </p:nvCxnSpPr>
        <p:spPr>
          <a:xfrm>
            <a:off x="3886200" y="2130775"/>
            <a:ext cx="3952500" cy="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stealth"/>
            <a:tailEnd len="lg" w="lg" type="triangle"/>
          </a:ln>
        </p:spPr>
      </p:cxnSp>
      <p:sp>
        <p:nvSpPr>
          <p:cNvPr id="109" name="Shape 109"/>
          <p:cNvSpPr txBox="1"/>
          <p:nvPr>
            <p:ph idx="1" type="body"/>
          </p:nvPr>
        </p:nvSpPr>
        <p:spPr>
          <a:xfrm>
            <a:off x="4117500" y="2236987"/>
            <a:ext cx="351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3000">
                <a:solidFill>
                  <a:srgbClr val="FFFFFF"/>
                </a:solidFill>
              </a:rPr>
              <a:t>Tiempo perdido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573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Estadísticas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Pérdida de muestras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525" y="1803275"/>
            <a:ext cx="5854925" cy="328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796637" y="1234625"/>
            <a:ext cx="75507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" sz="3000"/>
              <a:t>Muestras totales perdidas </a:t>
            </a:r>
            <a:r>
              <a:rPr b="1" lang="es">
                <a:solidFill>
                  <a:schemeClr val="dk1"/>
                </a:solidFill>
                <a:highlight>
                  <a:srgbClr val="FFFFFF"/>
                </a:highlight>
              </a:rPr>
              <a:t>≈</a:t>
            </a:r>
            <a:r>
              <a:rPr lang="es" sz="3000"/>
              <a:t> </a:t>
            </a:r>
            <a:r>
              <a:rPr b="1" lang="es" sz="3000">
                <a:solidFill>
                  <a:srgbClr val="000000"/>
                </a:solidFill>
              </a:rPr>
              <a:t>1%</a:t>
            </a:r>
            <a:r>
              <a:rPr lang="es" sz="3000">
                <a:solidFill>
                  <a:srgbClr val="000000"/>
                </a:solidFill>
              </a:rPr>
              <a:t> </a:t>
            </a:r>
            <a:r>
              <a:rPr lang="es" sz="300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/>
              <a:t>Soluciones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3751575"/>
            <a:ext cx="3345600" cy="53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2400"/>
              <a:t>Distribuciones en tiempo real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350" y="1104324"/>
            <a:ext cx="2187135" cy="25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idx="1" type="body"/>
          </p:nvPr>
        </p:nvSpPr>
        <p:spPr>
          <a:xfrm>
            <a:off x="114100" y="71925"/>
            <a:ext cx="55959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Pérdida de muestras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050" y="1195062"/>
            <a:ext cx="4719900" cy="2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idx="1" type="body"/>
          </p:nvPr>
        </p:nvSpPr>
        <p:spPr>
          <a:xfrm>
            <a:off x="4256050" y="3813375"/>
            <a:ext cx="56604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Microprocesadores independientes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517287" y="3005525"/>
            <a:ext cx="791700" cy="4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/>
              <a:t>vs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2575" y="4226774"/>
            <a:ext cx="828599" cy="8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6885725" y="1815350"/>
            <a:ext cx="791700" cy="666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